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977900" y="0"/>
            <a:ext cx="11049000" cy="3365500"/>
          </a:xfrm>
          <a:prstGeom prst="rect">
            <a:avLst/>
          </a:prstGeom>
        </p:spPr>
        <p:txBody>
          <a:bodyPr>
            <a:noAutofit/>
          </a:bodyPr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183639" marR="57799" indent="-228600" defTabSz="1295400">
              <a:spcBef>
                <a:spcPts val="8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10505158" y="8890000"/>
            <a:ext cx="342901" cy="393700"/>
          </a:xfrm>
          <a:prstGeom prst="rect">
            <a:avLst/>
          </a:prstGeom>
        </p:spPr>
        <p:txBody>
          <a:bodyPr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title"/>
          </p:nvPr>
        </p:nvSpPr>
        <p:spPr>
          <a:xfrm>
            <a:off x="977900" y="533400"/>
            <a:ext cx="11049000" cy="2273300"/>
          </a:xfrm>
          <a:prstGeom prst="rect">
            <a:avLst/>
          </a:prstGeom>
        </p:spPr>
        <p:txBody>
          <a:bodyPr>
            <a:noAutofit/>
          </a:bodyPr>
          <a:lstStyle>
            <a:lvl1pPr marL="57799" marR="57799" defTabSz="1295400">
              <a:defRPr sz="6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idx="1"/>
          </p:nvPr>
        </p:nvSpPr>
        <p:spPr>
          <a:xfrm>
            <a:off x="977900" y="2806700"/>
            <a:ext cx="11049000" cy="69469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3540" marR="57799" indent="-342900" defTabSz="1295400">
              <a:spcBef>
                <a:spcPts val="1000"/>
              </a:spcBef>
              <a:buSzPct val="100000"/>
              <a:defRPr sz="4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183639" marR="57799" indent="-228600" defTabSz="1295400">
              <a:spcBef>
                <a:spcPts val="800"/>
              </a:spcBef>
              <a:buSzPct val="100000"/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10516841" y="8890000"/>
            <a:ext cx="317501" cy="342900"/>
          </a:xfrm>
          <a:prstGeom prst="rect">
            <a:avLst/>
          </a:prstGeom>
        </p:spPr>
        <p:txBody>
          <a:bodyPr/>
          <a:lstStyle>
            <a:lvl1pPr defTabSz="825500">
              <a:defRPr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977900" y="0"/>
            <a:ext cx="11049000" cy="3365500"/>
          </a:xfrm>
          <a:prstGeom prst="rect">
            <a:avLst/>
          </a:prstGeom>
        </p:spPr>
        <p:txBody>
          <a:bodyPr>
            <a:noAutofit/>
          </a:bodyPr>
          <a:lstStyle>
            <a:lvl1pPr marL="57799" marR="57799" defTabSz="1295400">
              <a:defRPr sz="6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977900" y="2819400"/>
            <a:ext cx="11049000" cy="6934200"/>
          </a:xfrm>
          <a:prstGeom prst="rect">
            <a:avLst/>
          </a:prstGeom>
        </p:spPr>
        <p:txBody>
          <a:bodyPr anchor="t">
            <a:noAutofit/>
          </a:bodyPr>
          <a:lstStyle>
            <a:lvl1pPr marL="383540" marR="57799" indent="-342900" defTabSz="1295400">
              <a:spcBef>
                <a:spcPts val="1000"/>
              </a:spcBef>
              <a:buSzPct val="100000"/>
              <a:defRPr sz="4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783590" marR="57799" indent="-285750" defTabSz="129540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183639" marR="57799" indent="-228600" defTabSz="1295400">
              <a:spcBef>
                <a:spcPts val="800"/>
              </a:spcBef>
              <a:buSzPct val="100000"/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640839" marR="57799" indent="-228600" defTabSz="129540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098039" marR="57799" indent="-228600" defTabSz="129540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/>
          <p:nvPr>
            <p:ph type="sldNum" sz="quarter" idx="2"/>
          </p:nvPr>
        </p:nvSpPr>
        <p:spPr>
          <a:xfrm>
            <a:off x="10505158" y="8890000"/>
            <a:ext cx="342901" cy="393700"/>
          </a:xfrm>
          <a:prstGeom prst="rect">
            <a:avLst/>
          </a:prstGeom>
        </p:spPr>
        <p:txBody>
          <a:bodyPr/>
          <a:lstStyle>
            <a:lvl1pPr defTabSz="825500">
              <a:defRPr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975360" y="536448"/>
            <a:ext cx="11054080" cy="2275841"/>
          </a:xfrm>
          <a:prstGeom prst="rect">
            <a:avLst/>
          </a:prstGeom>
        </p:spPr>
        <p:txBody>
          <a:bodyPr lIns="65023" tIns="65023" rIns="65023" bIns="65023">
            <a:noAutofit/>
          </a:bodyPr>
          <a:lstStyle>
            <a:lvl1pPr marL="57799" marR="57799" defTabSz="1300480">
              <a:defRPr sz="60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975360" y="2812288"/>
            <a:ext cx="11054080" cy="6941312"/>
          </a:xfrm>
          <a:prstGeom prst="rect">
            <a:avLst/>
          </a:prstGeom>
        </p:spPr>
        <p:txBody>
          <a:bodyPr lIns="65023" tIns="65023" rIns="65023" bIns="65023" anchor="t">
            <a:noAutofit/>
          </a:bodyPr>
          <a:lstStyle>
            <a:lvl1pPr marL="464222" marR="57799" indent="-423582" defTabSz="1300480">
              <a:spcBef>
                <a:spcPts val="1000"/>
              </a:spcBef>
              <a:buSzPct val="100000"/>
              <a:defRPr sz="4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  <a:lvl2pPr marL="859789" marR="57799" indent="-361949" defTabSz="1300480">
              <a:spcBef>
                <a:spcPts val="900"/>
              </a:spcBef>
              <a:buSzPct val="100000"/>
              <a:buChar char="–"/>
              <a:defRPr sz="3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2pPr>
            <a:lvl3pPr marL="1236393" marR="57799" indent="-281353" defTabSz="1300480">
              <a:spcBef>
                <a:spcPts val="800"/>
              </a:spcBef>
              <a:buSzPct val="100000"/>
              <a:defRPr sz="32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3pPr>
            <a:lvl4pPr marL="1703185" marR="57799" indent="-290945" defTabSz="1300480">
              <a:spcBef>
                <a:spcPts val="600"/>
              </a:spcBef>
              <a:buSzPct val="100000"/>
              <a:buChar char="–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4pPr>
            <a:lvl5pPr marL="2160385" marR="57799" indent="-290945" defTabSz="1300480">
              <a:spcBef>
                <a:spcPts val="600"/>
              </a:spcBef>
              <a:buSzPct val="100000"/>
              <a:buChar char="»"/>
              <a:defRPr sz="2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/>
          <p:nvPr>
            <p:ph type="sldNum" sz="quarter" idx="2"/>
          </p:nvPr>
        </p:nvSpPr>
        <p:spPr>
          <a:xfrm>
            <a:off x="10505412" y="8892031"/>
            <a:ext cx="345949" cy="371349"/>
          </a:xfrm>
          <a:prstGeom prst="rect">
            <a:avLst/>
          </a:prstGeom>
        </p:spPr>
        <p:txBody>
          <a:bodyPr lIns="65023" tIns="65023" rIns="65023" bIns="65023"/>
          <a:lstStyle>
            <a:lvl1pPr defTabSz="829055">
              <a:defRPr sz="16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"/>
          </p:nvPr>
        </p:nvSpPr>
        <p:spPr>
          <a:xfrm>
            <a:off x="977900" y="2819400"/>
            <a:ext cx="11049000" cy="5854700"/>
          </a:xfrm>
          <a:prstGeom prst="rect">
            <a:avLst/>
          </a:prstGeom>
        </p:spPr>
        <p:txBody>
          <a:bodyPr/>
          <a:lstStyle/>
          <a:p>
            <a:pPr marL="545479" indent="-487680" algn="ctr">
              <a:buClr>
                <a:srgbClr val="000000"/>
              </a:buClr>
              <a:buSzTx/>
              <a:buFont typeface="Times"/>
              <a:buNone/>
              <a:defRPr sz="8400"/>
            </a:pPr>
            <a:r>
              <a:t>UTM</a:t>
            </a:r>
          </a:p>
          <a:p>
            <a:pPr marL="545479" indent="-487680" algn="ctr">
              <a:buClr>
                <a:srgbClr val="000000"/>
              </a:buClr>
              <a:buSzTx/>
              <a:buFont typeface="Times"/>
              <a:buNone/>
            </a:pPr>
          </a:p>
          <a:p>
            <a:pPr marL="545479" indent="-487680" algn="ctr">
              <a:buClr>
                <a:srgbClr val="000000"/>
              </a:buClr>
              <a:buSzTx/>
              <a:buFont typeface="Times"/>
              <a:buNone/>
            </a:pPr>
            <a:r>
              <a:t>Universal Transverse Mercator</a:t>
            </a:r>
          </a:p>
          <a:p>
            <a:pPr marL="545479" indent="-487680" algn="ctr">
              <a:buClr>
                <a:srgbClr val="000000"/>
              </a:buClr>
              <a:buSzTx/>
              <a:buFont typeface="Times"/>
              <a:buNone/>
            </a:pPr>
            <a:r>
              <a:t>Coordinates</a:t>
            </a:r>
          </a:p>
        </p:txBody>
      </p:sp>
      <p:pic>
        <p:nvPicPr>
          <p:cNvPr id="156" name="HandoutDudeSmall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7200" y="6286500"/>
            <a:ext cx="1803400" cy="238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10813643" y="8890000"/>
            <a:ext cx="1526225" cy="977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buClr>
                <a:srgbClr val="000000"/>
              </a:buClr>
              <a:buFont typeface="Tekton"/>
              <a:defRPr sz="1400">
                <a:uFill>
                  <a:solidFill>
                    <a:srgbClr val="000000"/>
                  </a:solidFill>
                </a:uFill>
                <a:latin typeface="Tekton"/>
                <a:ea typeface="Tekton"/>
                <a:cs typeface="Tekton"/>
                <a:sym typeface="Tekton"/>
              </a:defRPr>
            </a:pPr>
            <a:r>
              <a:t>UTM Exercise</a:t>
            </a:r>
          </a:p>
          <a:p>
            <a:pPr marL="57799" marR="57799" defTabSz="1295400">
              <a:buClr>
                <a:srgbClr val="000000"/>
              </a:buClr>
              <a:buFont typeface="Tekton"/>
              <a:defRPr sz="1400">
                <a:uFill>
                  <a:solidFill>
                    <a:srgbClr val="000000"/>
                  </a:solidFill>
                </a:uFill>
                <a:latin typeface="Tekton"/>
                <a:ea typeface="Tekton"/>
                <a:cs typeface="Tekton"/>
                <a:sym typeface="Tekton"/>
              </a:defRPr>
            </a:pPr>
            <a:r>
              <a:t>Locating the Grid</a:t>
            </a:r>
          </a:p>
          <a:p>
            <a:pPr marL="57799" marR="57799" defTabSz="1295400">
              <a:buClr>
                <a:srgbClr val="000000"/>
              </a:buClr>
              <a:buFont typeface="Tekton"/>
              <a:defRPr sz="1400">
                <a:uFill>
                  <a:solidFill>
                    <a:srgbClr val="000000"/>
                  </a:solidFill>
                </a:uFill>
                <a:latin typeface="Tekton"/>
                <a:ea typeface="Tekton"/>
                <a:cs typeface="Tekton"/>
                <a:sym typeface="Tekton"/>
              </a:defRPr>
            </a:pPr>
            <a:r>
              <a:t>UTM Guide</a:t>
            </a:r>
          </a:p>
          <a:p>
            <a:pPr marL="57799" marR="57799" defTabSz="1295400">
              <a:buClr>
                <a:srgbClr val="000000"/>
              </a:buClr>
              <a:buFont typeface="Tekton"/>
              <a:defRPr sz="1400">
                <a:uFill>
                  <a:solidFill>
                    <a:srgbClr val="000000"/>
                  </a:solidFill>
                </a:uFill>
                <a:latin typeface="Tekton"/>
                <a:ea typeface="Tekton"/>
                <a:cs typeface="Tekton"/>
                <a:sym typeface="Tekton"/>
              </a:defRPr>
            </a:pPr>
            <a:r>
              <a:t>USNG Sheet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/>
          <a:p>
            <a:pPr/>
            <a:r>
              <a:t>Reporting your position in</a:t>
            </a:r>
            <a:br/>
            <a:r>
              <a:t>UTM kilometers</a:t>
            </a:r>
          </a:p>
        </p:txBody>
      </p:sp>
      <p:pic>
        <p:nvPicPr>
          <p:cNvPr id="194" name="UTMkmFormat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546100"/>
            <a:ext cx="11557000" cy="867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977900" y="139700"/>
            <a:ext cx="11049000" cy="3162300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This is a </a:t>
            </a:r>
          </a:p>
          <a:p>
            <a:pPr>
              <a:defRPr sz="5000"/>
            </a:pPr>
            <a:r>
              <a:t>Township &amp; Range Section, </a:t>
            </a:r>
          </a:p>
          <a:p>
            <a:pPr>
              <a:defRPr sz="5000"/>
            </a:pPr>
            <a:r>
              <a:t>NOT a UTM Grid</a:t>
            </a:r>
          </a:p>
        </p:txBody>
      </p:sp>
      <p:pic>
        <p:nvPicPr>
          <p:cNvPr id="197" name="T&amp;R_Section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3500" y="3327400"/>
            <a:ext cx="7797800" cy="6434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U.S. National Grid (USNG)</a:t>
            </a:r>
          </a:p>
          <a:p>
            <a:pPr/>
            <a:r>
              <a:t>Coordinates</a:t>
            </a:r>
          </a:p>
        </p:txBody>
      </p:sp>
      <p:pic>
        <p:nvPicPr>
          <p:cNvPr id="200" name="Full MGRS Coordinate with 100m Precision- 10SEH5978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100" y="2654300"/>
            <a:ext cx="7607300" cy="652054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Printed Grid Reference Box</a:t>
            </a:r>
          </a:p>
        </p:txBody>
      </p:sp>
      <p:pic>
        <p:nvPicPr>
          <p:cNvPr id="203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3000" y="3492500"/>
            <a:ext cx="2298700" cy="2768600"/>
          </a:xfrm>
          <a:prstGeom prst="rect">
            <a:avLst/>
          </a:prstGeom>
        </p:spPr>
      </p:pic>
      <p:pic>
        <p:nvPicPr>
          <p:cNvPr id="204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61200" y="3505200"/>
            <a:ext cx="2260600" cy="2730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6908800"/>
            <a:ext cx="3352800" cy="2489200"/>
          </a:xfrm>
          <a:prstGeom prst="rect">
            <a:avLst/>
          </a:prstGeom>
        </p:spPr>
      </p:pic>
      <p:pic>
        <p:nvPicPr>
          <p:cNvPr id="207" name="dropped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530600"/>
            <a:ext cx="2895600" cy="1422400"/>
          </a:xfrm>
          <a:prstGeom prst="rect">
            <a:avLst/>
          </a:prstGeom>
        </p:spPr>
      </p:pic>
      <p:pic>
        <p:nvPicPr>
          <p:cNvPr id="208" name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9100" y="3556000"/>
            <a:ext cx="5816600" cy="5854700"/>
          </a:xfrm>
          <a:prstGeom prst="rect">
            <a:avLst/>
          </a:prstGeom>
        </p:spPr>
      </p:pic>
      <p:pic>
        <p:nvPicPr>
          <p:cNvPr id="209" name="dropped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5084" y="5880100"/>
            <a:ext cx="1473616" cy="3543300"/>
          </a:xfrm>
          <a:prstGeom prst="rect">
            <a:avLst/>
          </a:prstGeom>
        </p:spPr>
      </p:pic>
      <p:sp>
        <p:nvSpPr>
          <p:cNvPr id="210" name="Shape 210"/>
          <p:cNvSpPr/>
          <p:nvPr/>
        </p:nvSpPr>
        <p:spPr>
          <a:xfrm>
            <a:off x="609600" y="292100"/>
            <a:ext cx="11772900" cy="23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U.S. National Grid</a:t>
            </a:r>
          </a:p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could make many location signs </a:t>
            </a:r>
          </a:p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“GPS Compatible”</a:t>
            </a:r>
          </a:p>
        </p:txBody>
      </p:sp>
      <p:sp>
        <p:nvSpPr>
          <p:cNvPr id="211" name="Shape 211"/>
          <p:cNvSpPr/>
          <p:nvPr/>
        </p:nvSpPr>
        <p:spPr>
          <a:xfrm>
            <a:off x="6769100" y="2870200"/>
            <a:ext cx="581660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Upgraded Highway Mile Post</a:t>
            </a:r>
          </a:p>
        </p:txBody>
      </p:sp>
      <p:sp>
        <p:nvSpPr>
          <p:cNvPr id="212" name="Shape 212"/>
          <p:cNvSpPr/>
          <p:nvPr/>
        </p:nvSpPr>
        <p:spPr>
          <a:xfrm>
            <a:off x="673100" y="2819400"/>
            <a:ext cx="2966360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House Numbers</a:t>
            </a:r>
          </a:p>
        </p:txBody>
      </p:sp>
      <p:sp>
        <p:nvSpPr>
          <p:cNvPr id="213" name="Shape 213"/>
          <p:cNvSpPr/>
          <p:nvPr/>
        </p:nvSpPr>
        <p:spPr>
          <a:xfrm>
            <a:off x="342782" y="6159500"/>
            <a:ext cx="3625867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Rural Fire Numbers</a:t>
            </a:r>
          </a:p>
        </p:txBody>
      </p:sp>
      <p:sp>
        <p:nvSpPr>
          <p:cNvPr id="214" name="Shape 214"/>
          <p:cNvSpPr/>
          <p:nvPr/>
        </p:nvSpPr>
        <p:spPr>
          <a:xfrm>
            <a:off x="4563380" y="4711700"/>
            <a:ext cx="1610871" cy="118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Trail</a:t>
            </a:r>
          </a:p>
          <a:p>
            <a:pPr marL="57799" marR="57799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Markers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/>
          <a:p>
            <a:pPr/>
            <a:r>
              <a:t>UTM Coordinate Markings</a:t>
            </a:r>
            <a:br/>
            <a:r>
              <a:t>on USGS Topographic Maps</a:t>
            </a:r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8" name="UTMTic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2819400"/>
            <a:ext cx="11049000" cy="5980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977900" y="-520700"/>
            <a:ext cx="11049000" cy="3365500"/>
          </a:xfrm>
          <a:prstGeom prst="rect">
            <a:avLst/>
          </a:prstGeom>
        </p:spPr>
        <p:txBody>
          <a:bodyPr/>
          <a:lstStyle/>
          <a:p>
            <a:pPr/>
            <a:r>
              <a:t>Make a mark between digits </a:t>
            </a:r>
          </a:p>
          <a:p>
            <a:pPr/>
            <a:r>
              <a:t>from the grid within the grid</a:t>
            </a:r>
          </a:p>
        </p:txBody>
      </p:sp>
      <p:sp>
        <p:nvSpPr>
          <p:cNvPr id="221" name="Shape 221"/>
          <p:cNvSpPr/>
          <p:nvPr/>
        </p:nvSpPr>
        <p:spPr>
          <a:xfrm>
            <a:off x="933822" y="2844800"/>
            <a:ext cx="2999834" cy="23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USGS</a:t>
            </a:r>
          </a:p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1:24,000</a:t>
            </a:r>
          </a:p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1000m grid</a:t>
            </a:r>
          </a:p>
        </p:txBody>
      </p:sp>
      <p:sp>
        <p:nvSpPr>
          <p:cNvPr id="222" name="Shape 222"/>
          <p:cNvSpPr/>
          <p:nvPr/>
        </p:nvSpPr>
        <p:spPr>
          <a:xfrm>
            <a:off x="6419775" y="2844800"/>
            <a:ext cx="4829528" cy="231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Campus Air Photo</a:t>
            </a:r>
          </a:p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1:5490</a:t>
            </a:r>
          </a:p>
          <a:p>
            <a:pPr marL="57799" marR="57799" defTabSz="1295400">
              <a:defRPr sz="48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100m grid</a:t>
            </a:r>
          </a:p>
        </p:txBody>
      </p:sp>
      <p:sp>
        <p:nvSpPr>
          <p:cNvPr id="223" name="Shape 223"/>
          <p:cNvSpPr/>
          <p:nvPr/>
        </p:nvSpPr>
        <p:spPr>
          <a:xfrm>
            <a:off x="431800" y="5130800"/>
            <a:ext cx="45499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755230m E 4255480m N</a:t>
            </a:r>
          </a:p>
        </p:txBody>
      </p:sp>
      <p:sp>
        <p:nvSpPr>
          <p:cNvPr id="224" name="Shape 224"/>
          <p:cNvSpPr/>
          <p:nvPr/>
        </p:nvSpPr>
        <p:spPr>
          <a:xfrm>
            <a:off x="317500" y="6007100"/>
            <a:ext cx="47658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755.23km E 4255.48km N</a:t>
            </a:r>
          </a:p>
        </p:txBody>
      </p:sp>
      <p:sp>
        <p:nvSpPr>
          <p:cNvPr id="225" name="Shape 225"/>
          <p:cNvSpPr/>
          <p:nvPr/>
        </p:nvSpPr>
        <p:spPr>
          <a:xfrm>
            <a:off x="6565900" y="5130800"/>
            <a:ext cx="45499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587460m E 4124620m N</a:t>
            </a:r>
          </a:p>
        </p:txBody>
      </p:sp>
      <p:sp>
        <p:nvSpPr>
          <p:cNvPr id="226" name="Shape 226"/>
          <p:cNvSpPr/>
          <p:nvPr/>
        </p:nvSpPr>
        <p:spPr>
          <a:xfrm>
            <a:off x="6451600" y="6007100"/>
            <a:ext cx="47658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587.46km E 4124.62km N</a:t>
            </a:r>
          </a:p>
        </p:txBody>
      </p:sp>
      <p:sp>
        <p:nvSpPr>
          <p:cNvPr id="227" name="Shape 227"/>
          <p:cNvSpPr/>
          <p:nvPr/>
        </p:nvSpPr>
        <p:spPr>
          <a:xfrm flipH="1">
            <a:off x="1181099" y="5101194"/>
            <a:ext cx="1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3517900" y="5101194"/>
            <a:ext cx="0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Shape 229"/>
          <p:cNvSpPr/>
          <p:nvPr/>
        </p:nvSpPr>
        <p:spPr>
          <a:xfrm>
            <a:off x="7543800" y="5101194"/>
            <a:ext cx="0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9880600" y="5101194"/>
            <a:ext cx="0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Shape 231"/>
          <p:cNvSpPr/>
          <p:nvPr/>
        </p:nvSpPr>
        <p:spPr>
          <a:xfrm flipH="1">
            <a:off x="1079499" y="6002894"/>
            <a:ext cx="1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2" name="Shape 232"/>
          <p:cNvSpPr/>
          <p:nvPr/>
        </p:nvSpPr>
        <p:spPr>
          <a:xfrm>
            <a:off x="3517900" y="6002894"/>
            <a:ext cx="0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7543800" y="6002894"/>
            <a:ext cx="0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4" name="Shape 234"/>
          <p:cNvSpPr/>
          <p:nvPr/>
        </p:nvSpPr>
        <p:spPr>
          <a:xfrm>
            <a:off x="9982200" y="6002894"/>
            <a:ext cx="0" cy="715406"/>
          </a:xfrm>
          <a:prstGeom prst="line">
            <a:avLst/>
          </a:prstGeom>
          <a:ln w="381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Shape 235"/>
          <p:cNvSpPr/>
          <p:nvPr/>
        </p:nvSpPr>
        <p:spPr>
          <a:xfrm>
            <a:off x="6248399" y="1189594"/>
            <a:ext cx="1" cy="1179818"/>
          </a:xfrm>
          <a:prstGeom prst="line">
            <a:avLst/>
          </a:prstGeom>
          <a:ln w="76200">
            <a:solidFill>
              <a:srgbClr val="FF4013"/>
            </a:solidFill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/>
          <a:p>
            <a:pPr/>
            <a:r>
              <a:t>Plotting and Reading UTM</a:t>
            </a:r>
            <a:br/>
            <a:r>
              <a:t>Classroom Exercise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ClassExercise.jpg"/>
          <p:cNvPicPr>
            <a:picLocks noChangeAspect="0"/>
          </p:cNvPicPr>
          <p:nvPr/>
        </p:nvPicPr>
        <p:blipFill>
          <a:blip r:embed="rId2">
            <a:extLst/>
          </a:blip>
          <a:srcRect l="0" t="12620" r="0" b="34840"/>
          <a:stretch>
            <a:fillRect/>
          </a:stretch>
        </p:blipFill>
        <p:spPr>
          <a:xfrm>
            <a:off x="0" y="5207000"/>
            <a:ext cx="13004800" cy="454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about UTM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Transverse Mercator Projection</a:t>
            </a:r>
          </a:p>
        </p:txBody>
      </p:sp>
      <p:sp>
        <p:nvSpPr>
          <p:cNvPr id="244" name="Shape 2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Central meridian is selected by the map maker and touches the cylinder.</a:t>
            </a:r>
          </a:p>
          <a:p>
            <a:pPr/>
            <a:r>
              <a:t>Maps using the projection can show the whole Earth, but directions, distances, and areas are reasonably accurate only within 15° of the central meridian.</a:t>
            </a:r>
          </a:p>
        </p:txBody>
      </p:sp>
      <p:pic>
        <p:nvPicPr>
          <p:cNvPr id="245" name="MercatorProjection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7759" y="6436924"/>
            <a:ext cx="4112769" cy="3208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body" sz="half" idx="1"/>
          </p:nvPr>
        </p:nvSpPr>
        <p:spPr>
          <a:xfrm>
            <a:off x="431800" y="1079500"/>
            <a:ext cx="5422900" cy="7581900"/>
          </a:xfrm>
          <a:prstGeom prst="rect">
            <a:avLst/>
          </a:prstGeom>
        </p:spPr>
        <p:txBody>
          <a:bodyPr/>
          <a:lstStyle/>
          <a:p>
            <a:pPr marL="336780" indent="-296140"/>
            <a:r>
              <a:rPr sz="3800"/>
              <a:t>This 1km square is located at</a:t>
            </a:r>
            <a:br>
              <a:rPr sz="3800"/>
            </a:br>
            <a:br>
              <a:rPr sz="3800"/>
            </a:br>
            <a:r>
              <a:rPr sz="3400"/>
              <a:t>706km E 4344km N</a:t>
            </a:r>
            <a:endParaRPr sz="3400"/>
          </a:p>
          <a:p>
            <a:pPr marL="305608" indent="-264968">
              <a:defRPr sz="3400"/>
            </a:pPr>
          </a:p>
          <a:p>
            <a:pPr marL="305608" indent="-264968">
              <a:defRPr sz="3400"/>
            </a:pPr>
          </a:p>
          <a:p>
            <a:pPr marL="305608" indent="-264968">
              <a:defRPr sz="3400"/>
            </a:pPr>
            <a:r>
              <a:t>Usually we need to be a bit more precise about a location!</a:t>
            </a:r>
          </a:p>
        </p:txBody>
      </p:sp>
      <p:pic>
        <p:nvPicPr>
          <p:cNvPr id="160" name="UTM1k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0600" y="977900"/>
            <a:ext cx="6725921" cy="7520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UTM Zones</a:t>
            </a:r>
          </a:p>
        </p:txBody>
      </p:sp>
      <p:sp>
        <p:nvSpPr>
          <p:cNvPr id="248" name="Shape 2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World is divided into 60 zones.</a:t>
            </a:r>
          </a:p>
          <a:p>
            <a:pPr/>
            <a:r>
              <a:t>Each zone is 6° of longitude wide.</a:t>
            </a:r>
          </a:p>
          <a:p>
            <a:pPr/>
            <a:r>
              <a:t>Zones are numbered 1 to 60, starting at </a:t>
            </a:r>
            <a:br/>
            <a:r>
              <a:t>180° and progressing to the east.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title"/>
          </p:nvPr>
        </p:nvSpPr>
        <p:spPr>
          <a:xfrm>
            <a:off x="975360" y="0"/>
            <a:ext cx="11054080" cy="1300481"/>
          </a:xfrm>
          <a:prstGeom prst="rect">
            <a:avLst/>
          </a:prstGeom>
        </p:spPr>
        <p:txBody>
          <a:bodyPr/>
          <a:lstStyle/>
          <a:p>
            <a:pPr/>
            <a:r>
              <a:t>UTM Zones</a:t>
            </a:r>
          </a:p>
        </p:txBody>
      </p:sp>
      <p:sp>
        <p:nvSpPr>
          <p:cNvPr id="251" name="Shape 2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2" name="ZoneMap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9152" y="1027289"/>
            <a:ext cx="11590528" cy="8617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975360" y="2600960"/>
            <a:ext cx="2926081" cy="4226560"/>
          </a:xfrm>
          <a:prstGeom prst="rect">
            <a:avLst/>
          </a:prstGeom>
        </p:spPr>
        <p:txBody>
          <a:bodyPr/>
          <a:lstStyle/>
          <a:p>
            <a:pPr algn="l"/>
            <a:r>
              <a:t>UTM</a:t>
            </a:r>
            <a:br/>
            <a:r>
              <a:t>Zone</a:t>
            </a:r>
            <a:br/>
            <a:r>
              <a:t>Details</a:t>
            </a:r>
          </a:p>
        </p:txBody>
      </p:sp>
      <p:pic>
        <p:nvPicPr>
          <p:cNvPr id="255" name="ZoneDiagr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560" y="0"/>
            <a:ext cx="8225537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Boundary between UTM zones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ZoneBoundary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480" y="2926080"/>
            <a:ext cx="10420096" cy="6356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Converting Lat/Lon to UTM</a:t>
            </a:r>
          </a:p>
        </p:txBody>
      </p:sp>
      <p:sp>
        <p:nvSpPr>
          <p:cNvPr id="262" name="Shape 2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3" name="ll2utm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" y="2275840"/>
            <a:ext cx="12158134" cy="668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Converting UTM to Lat/Lon</a:t>
            </a:r>
          </a:p>
        </p:txBody>
      </p:sp>
      <p:sp>
        <p:nvSpPr>
          <p:cNvPr id="266" name="Shape 2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7" name="utm2ll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546" y="2389632"/>
            <a:ext cx="12483255" cy="6957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Converting between</a:t>
            </a:r>
            <a:br/>
            <a:r>
              <a:t>Lat/Lon and UTM</a:t>
            </a:r>
          </a:p>
        </p:txBody>
      </p:sp>
      <p:sp>
        <p:nvSpPr>
          <p:cNvPr id="270" name="Shape 2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Save a waypoint in the position format you have the coordinate in.</a:t>
            </a:r>
          </a:p>
          <a:p>
            <a:pPr/>
            <a:r>
              <a:t>Switch to the position format you want to convert to.</a:t>
            </a:r>
          </a:p>
          <a:p>
            <a:pPr/>
            <a:r>
              <a:t>Recall the waypoint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/>
          <a:p>
            <a:pPr/>
            <a:r>
              <a:t>Using UTM is Easy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a look at the “UTM Practice Map” handout.</a:t>
            </a:r>
          </a:p>
          <a:p>
            <a:pPr/>
            <a:r>
              <a:t>Can you quickly determine what map feature is at: </a:t>
            </a:r>
            <a:br/>
            <a:br/>
            <a:r>
              <a:t>         755.2 km E    4255.4 km 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/>
          <a:p>
            <a:pPr/>
            <a:r>
              <a:t>100m square example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7" name="UTM100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546100"/>
            <a:ext cx="11557000" cy="867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uild a Corner Ru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800" y="1168400"/>
            <a:ext cx="12143420" cy="48406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UsingA_B-a-C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1193800"/>
            <a:ext cx="11300178" cy="7480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330200" y="2705100"/>
            <a:ext cx="6070600" cy="4762500"/>
          </a:xfrm>
          <a:prstGeom prst="rect">
            <a:avLst/>
          </a:prstGeom>
        </p:spPr>
        <p:txBody>
          <a:bodyPr/>
          <a:lstStyle/>
          <a:p>
            <a:pPr algn="r"/>
            <a:r>
              <a:t>Using a </a:t>
            </a:r>
            <a:br/>
            <a:r>
              <a:t>distance scale, </a:t>
            </a:r>
            <a:br/>
            <a:r>
              <a:t>marked in meters, to measure </a:t>
            </a:r>
            <a:br/>
            <a:r>
              <a:t>UTM coordinates</a:t>
            </a:r>
          </a:p>
        </p:txBody>
      </p:sp>
      <p:pic>
        <p:nvPicPr>
          <p:cNvPr id="174" name="UTMwithRuler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409700"/>
            <a:ext cx="13325406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There are many ways to write the same position...</a:t>
            </a:r>
          </a:p>
        </p:txBody>
      </p:sp>
      <p:sp>
        <p:nvSpPr>
          <p:cNvPr id="177" name="Shape 177"/>
          <p:cNvSpPr/>
          <p:nvPr/>
        </p:nvSpPr>
        <p:spPr>
          <a:xfrm>
            <a:off x="1841500" y="3670300"/>
            <a:ext cx="36863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755km E 4255km N</a:t>
            </a:r>
          </a:p>
        </p:txBody>
      </p:sp>
      <p:sp>
        <p:nvSpPr>
          <p:cNvPr id="178" name="Shape 178"/>
          <p:cNvSpPr/>
          <p:nvPr/>
        </p:nvSpPr>
        <p:spPr>
          <a:xfrm>
            <a:off x="1511300" y="4368800"/>
            <a:ext cx="43340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755.2km E 4255.4km N</a:t>
            </a:r>
          </a:p>
        </p:txBody>
      </p:sp>
      <p:sp>
        <p:nvSpPr>
          <p:cNvPr id="179" name="Shape 179"/>
          <p:cNvSpPr/>
          <p:nvPr/>
        </p:nvSpPr>
        <p:spPr>
          <a:xfrm>
            <a:off x="1295400" y="5067300"/>
            <a:ext cx="47658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755.23km E 4255.48km N</a:t>
            </a:r>
          </a:p>
        </p:txBody>
      </p:sp>
      <p:sp>
        <p:nvSpPr>
          <p:cNvPr id="180" name="Shape 180"/>
          <p:cNvSpPr/>
          <p:nvPr/>
        </p:nvSpPr>
        <p:spPr>
          <a:xfrm>
            <a:off x="6896100" y="3670300"/>
            <a:ext cx="45499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755000m E 4255000m N</a:t>
            </a:r>
          </a:p>
        </p:txBody>
      </p:sp>
      <p:sp>
        <p:nvSpPr>
          <p:cNvPr id="181" name="Shape 181"/>
          <p:cNvSpPr/>
          <p:nvPr/>
        </p:nvSpPr>
        <p:spPr>
          <a:xfrm>
            <a:off x="6896100" y="4368800"/>
            <a:ext cx="45499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755200m E 4255400m N</a:t>
            </a:r>
          </a:p>
        </p:txBody>
      </p:sp>
      <p:sp>
        <p:nvSpPr>
          <p:cNvPr id="182" name="Shape 182"/>
          <p:cNvSpPr/>
          <p:nvPr/>
        </p:nvSpPr>
        <p:spPr>
          <a:xfrm>
            <a:off x="6896100" y="5067300"/>
            <a:ext cx="45499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755230m E 4255480m N</a:t>
            </a:r>
          </a:p>
        </p:txBody>
      </p:sp>
      <p:sp>
        <p:nvSpPr>
          <p:cNvPr id="183" name="Shape 183"/>
          <p:cNvSpPr/>
          <p:nvPr/>
        </p:nvSpPr>
        <p:spPr>
          <a:xfrm>
            <a:off x="1079500" y="5765800"/>
            <a:ext cx="51976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755.234km E 4255.483km N</a:t>
            </a:r>
          </a:p>
        </p:txBody>
      </p:sp>
      <p:sp>
        <p:nvSpPr>
          <p:cNvPr id="184" name="Shape 184"/>
          <p:cNvSpPr/>
          <p:nvPr/>
        </p:nvSpPr>
        <p:spPr>
          <a:xfrm>
            <a:off x="6896100" y="5765800"/>
            <a:ext cx="4549978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755234m E 4255483m N</a:t>
            </a:r>
          </a:p>
        </p:txBody>
      </p:sp>
      <p:sp>
        <p:nvSpPr>
          <p:cNvPr id="185" name="Shape 185"/>
          <p:cNvSpPr/>
          <p:nvPr/>
        </p:nvSpPr>
        <p:spPr>
          <a:xfrm>
            <a:off x="2768600" y="2971800"/>
            <a:ext cx="2090742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Kilometers</a:t>
            </a:r>
          </a:p>
        </p:txBody>
      </p:sp>
      <p:sp>
        <p:nvSpPr>
          <p:cNvPr id="186" name="Shape 186"/>
          <p:cNvSpPr/>
          <p:nvPr/>
        </p:nvSpPr>
        <p:spPr>
          <a:xfrm>
            <a:off x="8636000" y="2971800"/>
            <a:ext cx="1371146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57799" marR="57799" algn="l" defTabSz="1295400">
              <a:defRPr sz="3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Meters</a:t>
            </a:r>
          </a:p>
        </p:txBody>
      </p:sp>
      <p:sp>
        <p:nvSpPr>
          <p:cNvPr id="187" name="Shape 187"/>
          <p:cNvSpPr/>
          <p:nvPr/>
        </p:nvSpPr>
        <p:spPr>
          <a:xfrm>
            <a:off x="274358" y="2527300"/>
            <a:ext cx="417815" cy="488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P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r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e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c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i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s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i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o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|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|</a:t>
            </a:r>
          </a:p>
          <a:p>
            <a:pPr marL="57799" marR="57799" defTabSz="1295400">
              <a:defRPr sz="2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V</a:t>
            </a:r>
          </a:p>
        </p:txBody>
      </p:sp>
      <p:sp>
        <p:nvSpPr>
          <p:cNvPr id="188" name="Shape 188"/>
          <p:cNvSpPr/>
          <p:nvPr/>
        </p:nvSpPr>
        <p:spPr>
          <a:xfrm>
            <a:off x="4572000" y="6870700"/>
            <a:ext cx="4055521" cy="205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57799" marR="57799" algn="l" defTabSz="1295400">
              <a:defRPr sz="6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755.2</a:t>
            </a:r>
            <a:r>
              <a:rPr>
                <a:solidFill>
                  <a:srgbClr val="C0C0C0"/>
                </a:solidFill>
                <a:uFill>
                  <a:solidFill>
                    <a:srgbClr val="C0C0C0"/>
                  </a:solidFill>
                </a:uFill>
              </a:rPr>
              <a:t>00</a:t>
            </a:r>
            <a:r>
              <a:t>km</a:t>
            </a:r>
          </a:p>
          <a:p>
            <a:pPr marL="57799" marR="57799" algn="l" defTabSz="1295400">
              <a:defRPr sz="640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755 200m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977900" y="546100"/>
            <a:ext cx="11049000" cy="2273300"/>
          </a:xfrm>
          <a:prstGeom prst="rect">
            <a:avLst/>
          </a:prstGeom>
        </p:spPr>
        <p:txBody>
          <a:bodyPr/>
          <a:lstStyle/>
          <a:p>
            <a:pPr/>
            <a:r>
              <a:t>UTM Display on a GPS Receiver</a:t>
            </a:r>
          </a:p>
        </p:txBody>
      </p:sp>
      <p:pic>
        <p:nvPicPr>
          <p:cNvPr id="191" name="UTMCoordDisplay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7900" y="762000"/>
            <a:ext cx="11557000" cy="867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