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notesSlides/notesSlide1.xml" ContentType="application/vnd.openxmlformats-officedocument.presentationml.notesSlide+xml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9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4" name="Shape 14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_rels/notesSlide2.xml.rels><?xml version="1.0" encoding="UTF-8" standalone="yes"?>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
</file>

<file path=ppt/notesSlides/_rels/notesSlide3.xml.rels><?xml version="1.0" encoding="UTF-8" standalone="yes"?>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9" name="Shape 16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1" indent="0" defTabSz="508000">
              <a:lnSpc>
                <a:spcPct val="100000"/>
              </a:lnSpc>
              <a:defRPr sz="1400">
                <a:latin typeface="Helvetica"/>
                <a:ea typeface="Helvetica"/>
                <a:cs typeface="Helvetica"/>
                <a:sym typeface="Helvetica"/>
              </a:defRPr>
            </a:pPr>
            <a:r>
              <a:t>It was very hard to design a mechanical clock that would keep accurate time for many months at sea.</a:t>
            </a:r>
          </a:p>
          <a:p>
            <a:pPr lvl="1" indent="0" defTabSz="508000">
              <a:lnSpc>
                <a:spcPct val="100000"/>
              </a:lnSpc>
              <a:defRPr sz="1400"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lvl="1" indent="0" defTabSz="508000">
              <a:lnSpc>
                <a:spcPct val="100000"/>
              </a:lnSpc>
              <a:defRPr sz="1400">
                <a:latin typeface="Helvetica"/>
                <a:ea typeface="Helvetica"/>
                <a:cs typeface="Helvetica"/>
                <a:sym typeface="Helvetica"/>
              </a:defRPr>
            </a:pPr>
            <a:r>
              <a:t>Many ships “touched the rocks” and sank because they did not know their longitude.</a:t>
            </a:r>
          </a:p>
          <a:p>
            <a:pPr lvl="1" indent="0" defTabSz="508000">
              <a:lnSpc>
                <a:spcPct val="100000"/>
              </a:lnSpc>
              <a:defRPr sz="1400"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lvl="1" indent="0" defTabSz="508000">
              <a:lnSpc>
                <a:spcPct val="100000"/>
              </a:lnSpc>
              <a:defRPr sz="1400">
                <a:latin typeface="Helvetica"/>
                <a:ea typeface="Helvetica"/>
                <a:cs typeface="Helvetica"/>
                <a:sym typeface="Helvetica"/>
              </a:defRPr>
            </a:pPr>
            <a:r>
              <a:t>Once ships had clocks, most ports developed a noon whistle or “ball drop” to accurately mark noon, so that ships in port could adjust their clocks.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1" name="Shape 19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508000">
              <a:lnSpc>
                <a:spcPct val="100000"/>
              </a:lnSpc>
              <a:defRPr sz="1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Where does the hemisphere go?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2" name="Shape 21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1" indent="0" defTabSz="508000">
              <a:lnSpc>
                <a:spcPct val="100000"/>
              </a:lnSpc>
              <a:defRPr sz="1400">
                <a:latin typeface="Helvetica"/>
                <a:ea typeface="Helvetica"/>
                <a:cs typeface="Helvetica"/>
                <a:sym typeface="Helvetica"/>
              </a:defRPr>
            </a:pPr>
            <a:r>
              <a:t>Correct coordinates are occasionally a matter of life and death.</a:t>
            </a:r>
          </a:p>
          <a:p>
            <a:pPr lvl="1" indent="0" defTabSz="508000">
              <a:lnSpc>
                <a:spcPct val="100000"/>
              </a:lnSpc>
              <a:defRPr sz="1400">
                <a:latin typeface="Helvetica"/>
                <a:ea typeface="Helvetica"/>
                <a:cs typeface="Helvetica"/>
                <a:sym typeface="Helvetica"/>
              </a:defRPr>
            </a:pPr>
            <a:r>
              <a:t>Don’t sacrifice clarity due to laziness!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cop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title"/>
          </p:nvPr>
        </p:nvSpPr>
        <p:spPr>
          <a:xfrm>
            <a:off x="975360" y="0"/>
            <a:ext cx="11054080" cy="3364993"/>
          </a:xfrm>
          <a:prstGeom prst="rect">
            <a:avLst/>
          </a:prstGeom>
        </p:spPr>
        <p:txBody>
          <a:bodyPr lIns="65023" tIns="65023" rIns="65023" bIns="65023">
            <a:noAutofit/>
          </a:bodyPr>
          <a:lstStyle>
            <a:lvl1pPr marL="45155" marR="45155" defTabSz="1016000">
              <a:defRPr sz="60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8" name="Shape 118"/>
          <p:cNvSpPr/>
          <p:nvPr>
            <p:ph type="body" idx="1"/>
          </p:nvPr>
        </p:nvSpPr>
        <p:spPr>
          <a:xfrm>
            <a:off x="975360" y="2812288"/>
            <a:ext cx="11054080" cy="6941312"/>
          </a:xfrm>
          <a:prstGeom prst="rect">
            <a:avLst/>
          </a:prstGeom>
        </p:spPr>
        <p:txBody>
          <a:bodyPr lIns="65023" tIns="65023" rIns="65023" bIns="65023" anchor="t">
            <a:noAutofit/>
          </a:bodyPr>
          <a:lstStyle>
            <a:lvl1pPr marL="464222" marR="45155" indent="-423582" defTabSz="1016000">
              <a:spcBef>
                <a:spcPts val="800"/>
              </a:spcBef>
              <a:buSzPct val="100000"/>
              <a:defRPr sz="42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lvl1pPr>
            <a:lvl2pPr marL="844822" marR="45155" indent="-346982" defTabSz="1016000">
              <a:spcBef>
                <a:spcPts val="700"/>
              </a:spcBef>
              <a:buSzPct val="100000"/>
              <a:buChar char="–"/>
              <a:defRPr sz="3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lvl2pPr>
            <a:lvl3pPr marL="1236393" marR="45155" indent="-281353" defTabSz="1016000">
              <a:spcBef>
                <a:spcPts val="600"/>
              </a:spcBef>
              <a:buSzPct val="100000"/>
              <a:defRPr sz="32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lvl3pPr>
            <a:lvl4pPr marL="1686559" marR="45155" indent="-274319" defTabSz="1016000">
              <a:spcBef>
                <a:spcPts val="500"/>
              </a:spcBef>
              <a:buSzPct val="100000"/>
              <a:buChar char="–"/>
              <a:defRPr sz="2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lvl4pPr>
            <a:lvl5pPr marL="2143759" marR="45155" indent="-274319" defTabSz="1016000">
              <a:spcBef>
                <a:spcPts val="500"/>
              </a:spcBef>
              <a:buSzPct val="100000"/>
              <a:buChar char="»"/>
              <a:defRPr sz="2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hape 119"/>
          <p:cNvSpPr/>
          <p:nvPr>
            <p:ph type="sldNum" sz="quarter" idx="2"/>
          </p:nvPr>
        </p:nvSpPr>
        <p:spPr>
          <a:xfrm>
            <a:off x="10502872" y="8892031"/>
            <a:ext cx="345949" cy="371349"/>
          </a:xfrm>
          <a:prstGeom prst="rect">
            <a:avLst/>
          </a:prstGeom>
        </p:spPr>
        <p:txBody>
          <a:bodyPr lIns="65023" tIns="65023" rIns="65023" bIns="65023"/>
          <a:lstStyle>
            <a:lvl1pPr defTabSz="647700">
              <a:defRPr sz="16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cop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type="title"/>
          </p:nvPr>
        </p:nvSpPr>
        <p:spPr>
          <a:xfrm>
            <a:off x="975360" y="0"/>
            <a:ext cx="11054080" cy="3364993"/>
          </a:xfrm>
          <a:prstGeom prst="rect">
            <a:avLst/>
          </a:prstGeom>
        </p:spPr>
        <p:txBody>
          <a:bodyPr lIns="65023" tIns="65023" rIns="65023" bIns="65023">
            <a:noAutofit/>
          </a:bodyPr>
          <a:lstStyle>
            <a:lvl1pPr marL="45155" marR="45155" defTabSz="1016000">
              <a:defRPr sz="60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7" name="Shape 127"/>
          <p:cNvSpPr/>
          <p:nvPr>
            <p:ph type="body" idx="1"/>
          </p:nvPr>
        </p:nvSpPr>
        <p:spPr>
          <a:xfrm>
            <a:off x="975360" y="2812288"/>
            <a:ext cx="11054080" cy="6941312"/>
          </a:xfrm>
          <a:prstGeom prst="rect">
            <a:avLst/>
          </a:prstGeom>
        </p:spPr>
        <p:txBody>
          <a:bodyPr lIns="65023" tIns="65023" rIns="65023" bIns="65023" anchor="t">
            <a:noAutofit/>
          </a:bodyPr>
          <a:lstStyle>
            <a:lvl1pPr marL="464222" marR="45155" indent="-423582" defTabSz="1016000">
              <a:spcBef>
                <a:spcPts val="800"/>
              </a:spcBef>
              <a:buSzPct val="100000"/>
              <a:defRPr sz="42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lvl1pPr>
            <a:lvl2pPr marL="844822" marR="45155" indent="-346982" defTabSz="1016000">
              <a:spcBef>
                <a:spcPts val="700"/>
              </a:spcBef>
              <a:buSzPct val="100000"/>
              <a:buChar char="–"/>
              <a:defRPr sz="3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lvl2pPr>
            <a:lvl3pPr marL="1236393" marR="45155" indent="-281353" defTabSz="1016000">
              <a:spcBef>
                <a:spcPts val="600"/>
              </a:spcBef>
              <a:buSzPct val="100000"/>
              <a:defRPr sz="32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lvl3pPr>
            <a:lvl4pPr marL="1686559" marR="45155" indent="-274319" defTabSz="1016000">
              <a:spcBef>
                <a:spcPts val="500"/>
              </a:spcBef>
              <a:buSzPct val="100000"/>
              <a:buChar char="–"/>
              <a:defRPr sz="2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lvl4pPr>
            <a:lvl5pPr marL="2143759" marR="45155" indent="-274319" defTabSz="1016000">
              <a:spcBef>
                <a:spcPts val="500"/>
              </a:spcBef>
              <a:buSzPct val="100000"/>
              <a:buChar char="»"/>
              <a:defRPr sz="2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hape 128"/>
          <p:cNvSpPr/>
          <p:nvPr>
            <p:ph type="sldNum" sz="quarter" idx="2"/>
          </p:nvPr>
        </p:nvSpPr>
        <p:spPr>
          <a:xfrm>
            <a:off x="10502872" y="8892031"/>
            <a:ext cx="345949" cy="371349"/>
          </a:xfrm>
          <a:prstGeom prst="rect">
            <a:avLst/>
          </a:prstGeom>
        </p:spPr>
        <p:txBody>
          <a:bodyPr lIns="65023" tIns="65023" rIns="65023" bIns="65023"/>
          <a:lstStyle>
            <a:lvl1pPr defTabSz="647700">
              <a:defRPr sz="16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cop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type="title"/>
          </p:nvPr>
        </p:nvSpPr>
        <p:spPr>
          <a:xfrm>
            <a:off x="975360" y="0"/>
            <a:ext cx="11054081" cy="3364993"/>
          </a:xfrm>
          <a:prstGeom prst="rect">
            <a:avLst/>
          </a:prstGeom>
        </p:spPr>
        <p:txBody>
          <a:bodyPr lIns="65023" tIns="65023" rIns="65023" bIns="65023">
            <a:noAutofit/>
          </a:bodyPr>
          <a:lstStyle>
            <a:lvl1pPr marL="57799" marR="57799" defTabSz="1300480">
              <a:defRPr sz="58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6" name="Shape 136"/>
          <p:cNvSpPr/>
          <p:nvPr>
            <p:ph type="body" idx="1"/>
          </p:nvPr>
        </p:nvSpPr>
        <p:spPr>
          <a:xfrm>
            <a:off x="975360" y="2812288"/>
            <a:ext cx="11054081" cy="6941312"/>
          </a:xfrm>
          <a:prstGeom prst="rect">
            <a:avLst/>
          </a:prstGeom>
        </p:spPr>
        <p:txBody>
          <a:bodyPr lIns="65023" tIns="65023" rIns="65023" bIns="65023" anchor="t">
            <a:noAutofit/>
          </a:bodyPr>
          <a:lstStyle>
            <a:lvl1pPr marL="444051" marR="57799" indent="-403411" defTabSz="1300480">
              <a:spcBef>
                <a:spcPts val="1000"/>
              </a:spcBef>
              <a:buSzPct val="100000"/>
              <a:defRPr sz="40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lvl1pPr>
            <a:lvl2pPr marL="824411" marR="57799" indent="-326571" defTabSz="1300480">
              <a:spcBef>
                <a:spcPts val="900"/>
              </a:spcBef>
              <a:buSzPct val="100000"/>
              <a:buChar char="–"/>
              <a:defRPr sz="32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lvl2pPr>
            <a:lvl3pPr marL="1218809" marR="57799" indent="-263769" defTabSz="1300480">
              <a:spcBef>
                <a:spcPts val="800"/>
              </a:spcBef>
              <a:buSzPct val="100000"/>
              <a:defRPr sz="30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lvl3pPr>
            <a:lvl4pPr marL="1663700" marR="57799" indent="-251460" defTabSz="1300480">
              <a:spcBef>
                <a:spcPts val="600"/>
              </a:spcBef>
              <a:buSzPct val="100000"/>
              <a:buChar char="–"/>
              <a:defRPr sz="22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lvl4pPr>
            <a:lvl5pPr marL="2120900" marR="57799" indent="-251460" defTabSz="1300480">
              <a:spcBef>
                <a:spcPts val="600"/>
              </a:spcBef>
              <a:buSzPct val="100000"/>
              <a:buChar char="»"/>
              <a:defRPr sz="22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7" name="Shape 137"/>
          <p:cNvSpPr/>
          <p:nvPr>
            <p:ph type="sldNum" sz="quarter" idx="2"/>
          </p:nvPr>
        </p:nvSpPr>
        <p:spPr>
          <a:xfrm>
            <a:off x="10515572" y="8892031"/>
            <a:ext cx="320549" cy="358649"/>
          </a:xfrm>
          <a:prstGeom prst="rect">
            <a:avLst/>
          </a:prstGeom>
        </p:spPr>
        <p:txBody>
          <a:bodyPr lIns="65023" tIns="65023" rIns="65023" bIns="65023"/>
          <a:lstStyle>
            <a:lvl1pPr defTabSz="829055">
              <a:defRPr sz="1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8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9.jpe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8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type="title"/>
          </p:nvPr>
        </p:nvSpPr>
        <p:spPr>
          <a:xfrm>
            <a:off x="1072896" y="3364991"/>
            <a:ext cx="11054080" cy="1625601"/>
          </a:xfrm>
          <a:prstGeom prst="rect">
            <a:avLst/>
          </a:prstGeom>
        </p:spPr>
        <p:txBody>
          <a:bodyPr/>
          <a:lstStyle/>
          <a:p>
            <a:pPr/>
            <a:r>
              <a:t>Latitude  / Longitude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type="title"/>
          </p:nvPr>
        </p:nvSpPr>
        <p:spPr>
          <a:xfrm>
            <a:off x="975360" y="552704"/>
            <a:ext cx="11054080" cy="2275841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pPr/>
            <a:r>
              <a:t>If the history of navigation intrigues you, I’d suggest you read…  </a:t>
            </a:r>
          </a:p>
        </p:txBody>
      </p:sp>
      <p:sp>
        <p:nvSpPr>
          <p:cNvPr id="181" name="Shape 18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Longitude: The true story of a lone genius who solved the greatest scientific problem of his time.</a:t>
            </a:r>
          </a:p>
          <a:p>
            <a:pPr/>
            <a:r>
              <a:t>By Dava Sobel</a:t>
            </a:r>
          </a:p>
          <a:p>
            <a:pPr/>
            <a:r>
              <a:t>Also as a PBS Nova show.</a:t>
            </a:r>
          </a:p>
          <a:p>
            <a:pPr lvl="1"/>
            <a:r>
              <a:t>On DVD, Netflix has it.</a:t>
            </a:r>
          </a:p>
        </p:txBody>
      </p:sp>
      <p:pic>
        <p:nvPicPr>
          <p:cNvPr id="182" name="Longitude Cover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46207" y="4421632"/>
            <a:ext cx="2962206" cy="533196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>
            <p:ph type="title"/>
          </p:nvPr>
        </p:nvSpPr>
        <p:spPr>
          <a:xfrm>
            <a:off x="975360" y="552704"/>
            <a:ext cx="11054080" cy="2275841"/>
          </a:xfrm>
          <a:prstGeom prst="rect">
            <a:avLst/>
          </a:prstGeom>
        </p:spPr>
        <p:txBody>
          <a:bodyPr/>
          <a:lstStyle/>
          <a:p>
            <a:pPr/>
            <a:r>
              <a:t>Degrees, Minutes, and Seconds</a:t>
            </a:r>
          </a:p>
        </p:txBody>
      </p:sp>
      <p:sp>
        <p:nvSpPr>
          <p:cNvPr id="185" name="Shape 18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Because measurement of latitude &amp; longitude were so closely tied to time,</a:t>
            </a:r>
            <a:br/>
            <a:r>
              <a:t>it made sense to subdivide degrees </a:t>
            </a:r>
            <a:br/>
            <a:r>
              <a:t>into minutes and seconds.</a:t>
            </a:r>
          </a:p>
          <a:p>
            <a:pPr/>
          </a:p>
          <a:p>
            <a:pPr/>
            <a:r>
              <a:t>A degree is made up of 60 minutes</a:t>
            </a:r>
          </a:p>
          <a:p>
            <a:pPr/>
            <a:r>
              <a:t>A minute is made up of 60 seconds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type="title"/>
          </p:nvPr>
        </p:nvSpPr>
        <p:spPr>
          <a:xfrm>
            <a:off x="975360" y="552704"/>
            <a:ext cx="11054080" cy="2275841"/>
          </a:xfrm>
          <a:prstGeom prst="rect">
            <a:avLst/>
          </a:prstGeom>
        </p:spPr>
        <p:txBody>
          <a:bodyPr/>
          <a:lstStyle/>
          <a:p>
            <a:pPr/>
            <a:r>
              <a:t>DDD° MM</a:t>
            </a:r>
            <a:r>
              <a:rPr sz="6600"/>
              <a:t>'</a:t>
            </a:r>
            <a:r>
              <a:t> SS</a:t>
            </a:r>
            <a:r>
              <a:rPr sz="6600"/>
              <a:t>"</a:t>
            </a:r>
          </a:p>
        </p:txBody>
      </p:sp>
      <p:sp>
        <p:nvSpPr>
          <p:cNvPr id="188" name="Shape 18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 latitude / longitude coordinate would be written like…</a:t>
            </a:r>
          </a:p>
        </p:txBody>
      </p:sp>
      <p:sp>
        <p:nvSpPr>
          <p:cNvPr id="189" name="Shape 189"/>
          <p:cNvSpPr/>
          <p:nvPr/>
        </p:nvSpPr>
        <p:spPr>
          <a:xfrm>
            <a:off x="2921564" y="5201920"/>
            <a:ext cx="6534913" cy="21620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marL="553155" marR="45155" defTabSz="1016000">
              <a:spcBef>
                <a:spcPts val="1200"/>
              </a:spcBef>
              <a:buClr>
                <a:srgbClr val="000000"/>
              </a:buClr>
              <a:buFont typeface="Times"/>
              <a:defRPr sz="66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t>N    37° 22' 30"</a:t>
            </a:r>
            <a:br/>
            <a:r>
              <a:t>W 122° 15' 45"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lat-lon-details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7973" y="1049866"/>
            <a:ext cx="11566597" cy="7651610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Shape 194"/>
          <p:cNvSpPr/>
          <p:nvPr/>
        </p:nvSpPr>
        <p:spPr>
          <a:xfrm>
            <a:off x="1950720" y="2389632"/>
            <a:ext cx="438913" cy="55270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marL="45155" marR="45155" algn="l" defTabSz="1016000">
              <a:defRPr sz="32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</a:p>
        </p:txBody>
      </p:sp>
      <p:sp>
        <p:nvSpPr>
          <p:cNvPr id="195" name="Shape 195"/>
          <p:cNvSpPr/>
          <p:nvPr/>
        </p:nvSpPr>
        <p:spPr>
          <a:xfrm>
            <a:off x="1836928" y="2389632"/>
            <a:ext cx="617729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45155" marR="45155" algn="l" defTabSz="1016000">
              <a:buClr>
                <a:srgbClr val="000000"/>
              </a:buClr>
              <a:buFont typeface="Helvetica Neue Bold Condensed"/>
              <a:defRPr sz="3200">
                <a:uFill>
                  <a:solidFill>
                    <a:srgbClr val="000000"/>
                  </a:solidFill>
                </a:u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/>
            <a:r>
              <a:t>W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type="title"/>
          </p:nvPr>
        </p:nvSpPr>
        <p:spPr>
          <a:xfrm>
            <a:off x="975360" y="552704"/>
            <a:ext cx="11054080" cy="2275841"/>
          </a:xfrm>
          <a:prstGeom prst="rect">
            <a:avLst/>
          </a:prstGeom>
        </p:spPr>
        <p:txBody>
          <a:bodyPr/>
          <a:lstStyle/>
          <a:p>
            <a:pPr/>
            <a:r>
              <a:t>DDD° MM</a:t>
            </a:r>
            <a:r>
              <a:rPr sz="6600"/>
              <a:t>'</a:t>
            </a:r>
            <a:r>
              <a:t> SS</a:t>
            </a:r>
            <a:r>
              <a:rPr sz="6600"/>
              <a:t>"</a:t>
            </a:r>
          </a:p>
        </p:txBody>
      </p:sp>
      <p:sp>
        <p:nvSpPr>
          <p:cNvPr id="198" name="Shape 19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 latitude / longitude coordinate would be written like…</a:t>
            </a:r>
          </a:p>
        </p:txBody>
      </p:sp>
      <p:sp>
        <p:nvSpPr>
          <p:cNvPr id="199" name="Shape 199"/>
          <p:cNvSpPr/>
          <p:nvPr/>
        </p:nvSpPr>
        <p:spPr>
          <a:xfrm>
            <a:off x="2921564" y="5201920"/>
            <a:ext cx="6534913" cy="21620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marL="553155" marR="45155" defTabSz="1016000">
              <a:spcBef>
                <a:spcPts val="1200"/>
              </a:spcBef>
              <a:buClr>
                <a:srgbClr val="000000"/>
              </a:buClr>
              <a:buFont typeface="Times"/>
              <a:defRPr sz="66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t>N    37° 22' 30" </a:t>
            </a:r>
            <a:br/>
            <a:r>
              <a:t>W 122° 15' 45"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>
            <p:ph type="title"/>
          </p:nvPr>
        </p:nvSpPr>
        <p:spPr>
          <a:xfrm>
            <a:off x="975360" y="552704"/>
            <a:ext cx="11054080" cy="2275841"/>
          </a:xfrm>
          <a:prstGeom prst="rect">
            <a:avLst/>
          </a:prstGeom>
        </p:spPr>
        <p:txBody>
          <a:bodyPr/>
          <a:lstStyle/>
          <a:p>
            <a:pPr/>
            <a:r>
              <a:t>DDD° MM.MMM</a:t>
            </a:r>
            <a:r>
              <a:rPr sz="6600"/>
              <a:t>'</a:t>
            </a:r>
          </a:p>
        </p:txBody>
      </p:sp>
      <p:sp>
        <p:nvSpPr>
          <p:cNvPr id="202" name="Shape 20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It is now common place to write lat / lon coordinates in a “decimal minutes” format.</a:t>
            </a:r>
          </a:p>
        </p:txBody>
      </p:sp>
      <p:sp>
        <p:nvSpPr>
          <p:cNvPr id="203" name="Shape 203"/>
          <p:cNvSpPr/>
          <p:nvPr/>
        </p:nvSpPr>
        <p:spPr>
          <a:xfrm>
            <a:off x="2603217" y="4876800"/>
            <a:ext cx="6827521" cy="2362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marL="553155" marR="45155" defTabSz="1016000">
              <a:spcBef>
                <a:spcPts val="1200"/>
              </a:spcBef>
              <a:buClr>
                <a:srgbClr val="000000"/>
              </a:buClr>
              <a:buFont typeface="Times"/>
              <a:defRPr sz="66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t>N  37° 22.5'</a:t>
            </a:r>
          </a:p>
          <a:p>
            <a:pPr marL="553155" marR="45155" defTabSz="1016000">
              <a:spcBef>
                <a:spcPts val="1200"/>
              </a:spcBef>
              <a:buClr>
                <a:srgbClr val="000000"/>
              </a:buClr>
              <a:buFont typeface="Times"/>
              <a:defRPr sz="66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t>W 122° 15.75'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>
            <p:ph type="title"/>
          </p:nvPr>
        </p:nvSpPr>
        <p:spPr>
          <a:xfrm>
            <a:off x="975360" y="552704"/>
            <a:ext cx="11054080" cy="2275841"/>
          </a:xfrm>
          <a:prstGeom prst="rect">
            <a:avLst/>
          </a:prstGeom>
        </p:spPr>
        <p:txBody>
          <a:bodyPr/>
          <a:lstStyle/>
          <a:p>
            <a:pPr/>
            <a:r>
              <a:t>DDD.DDDD°</a:t>
            </a:r>
          </a:p>
        </p:txBody>
      </p:sp>
      <p:sp>
        <p:nvSpPr>
          <p:cNvPr id="206" name="Shape 20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Many computer based systems report lat/lon in decimal degrees.</a:t>
            </a:r>
          </a:p>
        </p:txBody>
      </p:sp>
      <p:sp>
        <p:nvSpPr>
          <p:cNvPr id="207" name="Shape 207"/>
          <p:cNvSpPr/>
          <p:nvPr/>
        </p:nvSpPr>
        <p:spPr>
          <a:xfrm>
            <a:off x="2603217" y="4876800"/>
            <a:ext cx="6827521" cy="2362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marL="553155" marR="45155" defTabSz="1016000">
              <a:spcBef>
                <a:spcPts val="1200"/>
              </a:spcBef>
              <a:buClr>
                <a:srgbClr val="000000"/>
              </a:buClr>
              <a:buFont typeface="Times"/>
              <a:defRPr sz="66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t>N  37.3750°</a:t>
            </a:r>
          </a:p>
          <a:p>
            <a:pPr marL="553155" marR="45155" defTabSz="1016000">
              <a:spcBef>
                <a:spcPts val="1200"/>
              </a:spcBef>
              <a:buClr>
                <a:srgbClr val="000000"/>
              </a:buClr>
              <a:buFont typeface="Times"/>
              <a:defRPr sz="66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t>W 122.2625°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>
            <p:ph type="title"/>
          </p:nvPr>
        </p:nvSpPr>
        <p:spPr>
          <a:xfrm>
            <a:off x="975360" y="552704"/>
            <a:ext cx="11054080" cy="2275841"/>
          </a:xfrm>
          <a:prstGeom prst="rect">
            <a:avLst/>
          </a:prstGeom>
        </p:spPr>
        <p:txBody>
          <a:bodyPr/>
          <a:lstStyle/>
          <a:p>
            <a:pPr/>
            <a:r>
              <a:t>Units Matter</a:t>
            </a:r>
          </a:p>
        </p:txBody>
      </p:sp>
      <p:sp>
        <p:nvSpPr>
          <p:cNvPr id="210" name="Shape 21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t>It is important to include all of the units and notation.</a:t>
            </a:r>
          </a:p>
          <a:p>
            <a:pPr>
              <a:lnSpc>
                <a:spcPct val="90000"/>
              </a:lnSpc>
            </a:pPr>
            <a:r>
              <a:t>It’s       N 37° 22' 30"  W 122° 15' 45”</a:t>
            </a:r>
            <a:br/>
            <a:br/>
            <a:r>
              <a:t>Not       372230 1221545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>
            <p:ph type="title"/>
          </p:nvPr>
        </p:nvSpPr>
        <p:spPr>
          <a:xfrm>
            <a:off x="975360" y="552704"/>
            <a:ext cx="11054081" cy="2275841"/>
          </a:xfrm>
          <a:prstGeom prst="rect">
            <a:avLst/>
          </a:prstGeom>
        </p:spPr>
        <p:txBody>
          <a:bodyPr/>
          <a:lstStyle>
            <a:lvl1pPr defTabSz="1016000"/>
          </a:lstStyle>
          <a:p>
            <a:pPr/>
            <a:r>
              <a:t>Using Lat/Lon is Tricky</a:t>
            </a:r>
          </a:p>
        </p:txBody>
      </p:sp>
      <p:sp>
        <p:nvSpPr>
          <p:cNvPr id="215" name="Shape 21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defTabSz="1016000"/>
            <a:r>
              <a:t>Take a look at the “Lat/Lon Practice Map” handout.</a:t>
            </a:r>
          </a:p>
          <a:p>
            <a:pPr defTabSz="1016000"/>
            <a:r>
              <a:t>Can you quickly determine what map feature is at:</a:t>
            </a:r>
          </a:p>
          <a:p>
            <a:pPr marL="545479" indent="-487680" defTabSz="1016000">
              <a:buClr>
                <a:srgbClr val="000000"/>
              </a:buClr>
              <a:buSzTx/>
              <a:buFont typeface="Times"/>
              <a:buNone/>
            </a:pPr>
            <a:r>
              <a:t>           N 38° 36' 22" W 120° 03' 58"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/>
        </p:nvSpPr>
        <p:spPr>
          <a:xfrm>
            <a:off x="6250368" y="4703826"/>
            <a:ext cx="1879424" cy="345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algn="l" defTabSz="585216">
              <a:defRPr sz="1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Plotting Lat/Lon Video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title"/>
          </p:nvPr>
        </p:nvSpPr>
        <p:spPr>
          <a:xfrm>
            <a:off x="975360" y="0"/>
            <a:ext cx="11054080" cy="2698497"/>
          </a:xfrm>
          <a:prstGeom prst="rect">
            <a:avLst/>
          </a:prstGeom>
        </p:spPr>
        <p:txBody>
          <a:bodyPr/>
          <a:lstStyle/>
          <a:p>
            <a:pPr/>
            <a:r>
              <a:t>The Equator and </a:t>
            </a:r>
            <a:br/>
            <a:r>
              <a:t>Parallels of Latitude</a:t>
            </a:r>
          </a:p>
        </p:txBody>
      </p:sp>
      <p:pic>
        <p:nvPicPr>
          <p:cNvPr id="149" name="lat-details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39872" y="2275840"/>
            <a:ext cx="6949441" cy="68026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/>
        </p:nvSpPr>
        <p:spPr>
          <a:xfrm>
            <a:off x="6250368" y="4703826"/>
            <a:ext cx="1948704" cy="345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algn="l" defTabSz="585216">
              <a:defRPr sz="1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Reading Lat/Lon Video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/>
          <p:nvPr>
            <p:ph type="title"/>
          </p:nvPr>
        </p:nvSpPr>
        <p:spPr>
          <a:xfrm>
            <a:off x="975360" y="861568"/>
            <a:ext cx="3576321" cy="7802880"/>
          </a:xfrm>
          <a:prstGeom prst="rect">
            <a:avLst/>
          </a:prstGeom>
        </p:spPr>
        <p:txBody>
          <a:bodyPr/>
          <a:lstStyle/>
          <a:p>
            <a:pPr defTabSz="1016000">
              <a:defRPr sz="4600"/>
            </a:pPr>
            <a:r>
              <a:t>Measuring</a:t>
            </a:r>
            <a:br/>
            <a:r>
              <a:t>Latitude</a:t>
            </a:r>
          </a:p>
        </p:txBody>
      </p:sp>
      <p:pic>
        <p:nvPicPr>
          <p:cNvPr id="222" name="MeasuringLat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67936" y="861568"/>
            <a:ext cx="7407769" cy="77780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>
            <p:ph type="title"/>
          </p:nvPr>
        </p:nvSpPr>
        <p:spPr>
          <a:xfrm>
            <a:off x="975360" y="861568"/>
            <a:ext cx="3576321" cy="7802880"/>
          </a:xfrm>
          <a:prstGeom prst="rect">
            <a:avLst/>
          </a:prstGeom>
        </p:spPr>
        <p:txBody>
          <a:bodyPr/>
          <a:lstStyle/>
          <a:p>
            <a:pPr defTabSz="1016000">
              <a:defRPr sz="4600"/>
            </a:pPr>
            <a:r>
              <a:t>Measuring</a:t>
            </a:r>
            <a:br/>
            <a:r>
              <a:t>Longitude</a:t>
            </a:r>
          </a:p>
        </p:txBody>
      </p:sp>
      <p:pic>
        <p:nvPicPr>
          <p:cNvPr id="225" name="MeasuringLon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37475" y="861568"/>
            <a:ext cx="7430348" cy="78480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>
            <p:ph type="title"/>
          </p:nvPr>
        </p:nvSpPr>
        <p:spPr>
          <a:xfrm>
            <a:off x="975360" y="552704"/>
            <a:ext cx="11054081" cy="2275841"/>
          </a:xfrm>
          <a:prstGeom prst="rect">
            <a:avLst/>
          </a:prstGeom>
        </p:spPr>
        <p:txBody>
          <a:bodyPr/>
          <a:lstStyle/>
          <a:p>
            <a:pPr defTabSz="1016000"/>
            <a:r>
              <a:t>Lat/Lon Coordinate</a:t>
            </a:r>
            <a:br/>
            <a:r>
              <a:t>Exercise</a:t>
            </a:r>
          </a:p>
        </p:txBody>
      </p:sp>
      <p:pic>
        <p:nvPicPr>
          <p:cNvPr id="228" name="ClassExercise.jpg"/>
          <p:cNvPicPr>
            <a:picLocks noChangeAspect="0"/>
          </p:cNvPicPr>
          <p:nvPr/>
        </p:nvPicPr>
        <p:blipFill>
          <a:blip r:embed="rId2">
            <a:extLst/>
          </a:blip>
          <a:srcRect l="0" t="12585" r="0" b="34817"/>
          <a:stretch>
            <a:fillRect/>
          </a:stretch>
        </p:blipFill>
        <p:spPr>
          <a:xfrm>
            <a:off x="0" y="5201919"/>
            <a:ext cx="13004800" cy="45516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LLPracticeMapAnswr1a.png"/>
          <p:cNvPicPr>
            <a:picLocks noChangeAspect="0"/>
          </p:cNvPicPr>
          <p:nvPr/>
        </p:nvPicPr>
        <p:blipFill>
          <a:blip r:embed="rId2">
            <a:extLst/>
          </a:blip>
          <a:srcRect l="0" t="43191" r="0" b="0"/>
          <a:stretch>
            <a:fillRect/>
          </a:stretch>
        </p:blipFill>
        <p:spPr>
          <a:xfrm>
            <a:off x="1511808" y="0"/>
            <a:ext cx="10419645" cy="83172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LLPracticeMapAnswr1b.png"/>
          <p:cNvPicPr>
            <a:picLocks noChangeAspect="0"/>
          </p:cNvPicPr>
          <p:nvPr/>
        </p:nvPicPr>
        <p:blipFill>
          <a:blip r:embed="rId2">
            <a:extLst/>
          </a:blip>
          <a:srcRect l="0" t="34125" r="0" b="0"/>
          <a:stretch>
            <a:fillRect/>
          </a:stretch>
        </p:blipFill>
        <p:spPr>
          <a:xfrm>
            <a:off x="1511808" y="0"/>
            <a:ext cx="10196125" cy="85669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type="title"/>
          </p:nvPr>
        </p:nvSpPr>
        <p:spPr>
          <a:xfrm>
            <a:off x="861568" y="0"/>
            <a:ext cx="11054080" cy="1625601"/>
          </a:xfrm>
          <a:prstGeom prst="rect">
            <a:avLst/>
          </a:prstGeom>
        </p:spPr>
        <p:txBody>
          <a:bodyPr/>
          <a:lstStyle/>
          <a:p>
            <a:pPr/>
            <a:r>
              <a:t>Longitude</a:t>
            </a:r>
          </a:p>
        </p:txBody>
      </p:sp>
      <p:pic>
        <p:nvPicPr>
          <p:cNvPr id="152" name="lon-details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11808" y="1511808"/>
            <a:ext cx="9116908" cy="76516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type="title"/>
          </p:nvPr>
        </p:nvSpPr>
        <p:spPr>
          <a:xfrm>
            <a:off x="975360" y="552704"/>
            <a:ext cx="11054080" cy="2275841"/>
          </a:xfrm>
          <a:prstGeom prst="rect">
            <a:avLst/>
          </a:prstGeom>
        </p:spPr>
        <p:txBody>
          <a:bodyPr/>
          <a:lstStyle/>
          <a:p>
            <a:pPr/>
            <a:r>
              <a:t>The Prime Meridian</a:t>
            </a:r>
          </a:p>
        </p:txBody>
      </p:sp>
      <p:sp>
        <p:nvSpPr>
          <p:cNvPr id="155" name="Shape 15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83540" indent="-342900">
              <a:lnSpc>
                <a:spcPct val="90000"/>
              </a:lnSpc>
              <a:defRPr sz="3400"/>
            </a:pPr>
            <a:r>
              <a:t>Today the world has agreed the the Prime Meridian or 0° line of longitude runs through the Royal Observatory at Greenwich, England.</a:t>
            </a:r>
          </a:p>
          <a:p>
            <a:pPr marL="383540" indent="-342900">
              <a:lnSpc>
                <a:spcPct val="90000"/>
              </a:lnSpc>
              <a:defRPr sz="3400"/>
            </a:pPr>
            <a:r>
              <a:t>Prior to the 1884 International Meridian Conference, most countries defined their </a:t>
            </a:r>
            <a:br/>
            <a:r>
              <a:t>own prime meridian running through their </a:t>
            </a:r>
            <a:br/>
            <a:r>
              <a:t>own capital city. </a:t>
            </a:r>
          </a:p>
          <a:p>
            <a:pPr marL="383540" indent="-342900">
              <a:lnSpc>
                <a:spcPct val="90000"/>
              </a:lnSpc>
              <a:defRPr sz="3400"/>
            </a:pPr>
            <a:r>
              <a:t>The French did not abandon use of their prime meridian, which ran through the Paris Observatory, until 1911.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type="title"/>
          </p:nvPr>
        </p:nvSpPr>
        <p:spPr>
          <a:xfrm>
            <a:off x="975360" y="552704"/>
            <a:ext cx="11054080" cy="2275841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8" name="Shape 15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9" name="merdian3.jpg"/>
          <p:cNvPicPr>
            <a:picLocks noChangeAspect="0"/>
          </p:cNvPicPr>
          <p:nvPr/>
        </p:nvPicPr>
        <p:blipFill>
          <a:blip r:embed="rId2">
            <a:extLst/>
          </a:blip>
          <a:srcRect l="0" t="28260" r="0" b="15217"/>
          <a:stretch>
            <a:fillRect/>
          </a:stretch>
        </p:blipFill>
        <p:spPr>
          <a:xfrm>
            <a:off x="975360" y="4994204"/>
            <a:ext cx="8680704" cy="3675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meridian1.jpg"/>
          <p:cNvPicPr>
            <a:picLocks noChangeAspect="0"/>
          </p:cNvPicPr>
          <p:nvPr/>
        </p:nvPicPr>
        <p:blipFill>
          <a:blip r:embed="rId3">
            <a:extLst/>
          </a:blip>
          <a:srcRect l="20762" t="8734" r="27507" b="42"/>
          <a:stretch>
            <a:fillRect/>
          </a:stretch>
        </p:blipFill>
        <p:spPr>
          <a:xfrm>
            <a:off x="9639808" y="861568"/>
            <a:ext cx="2389633" cy="7786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meridian2.jpg"/>
          <p:cNvPicPr>
            <a:picLocks noChangeAspect="0"/>
          </p:cNvPicPr>
          <p:nvPr/>
        </p:nvPicPr>
        <p:blipFill>
          <a:blip r:embed="rId4">
            <a:extLst/>
          </a:blip>
          <a:srcRect l="0" t="30750" r="0" b="34250"/>
          <a:stretch>
            <a:fillRect/>
          </a:stretch>
        </p:blipFill>
        <p:spPr>
          <a:xfrm>
            <a:off x="975360" y="2812288"/>
            <a:ext cx="8680704" cy="22758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type="title"/>
          </p:nvPr>
        </p:nvSpPr>
        <p:spPr>
          <a:xfrm>
            <a:off x="975360" y="552704"/>
            <a:ext cx="11054080" cy="2275841"/>
          </a:xfrm>
          <a:prstGeom prst="rect">
            <a:avLst/>
          </a:prstGeom>
        </p:spPr>
        <p:txBody>
          <a:bodyPr/>
          <a:lstStyle/>
          <a:p>
            <a:pPr/>
            <a:r>
              <a:t>Longitude was difficult to measure at sea</a:t>
            </a:r>
          </a:p>
        </p:txBody>
      </p:sp>
      <p:sp>
        <p:nvSpPr>
          <p:cNvPr id="164" name="Shape 16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Your longitude is the time difference between high noon at a known longitude </a:t>
            </a:r>
            <a:br/>
            <a:r>
              <a:t>(A ship’s home port for example.) </a:t>
            </a:r>
            <a:br/>
            <a:r>
              <a:t>and high noon at your current location.</a:t>
            </a:r>
          </a:p>
          <a:p>
            <a:pPr/>
          </a:p>
          <a:p>
            <a:pPr/>
            <a:r>
              <a:t>How many degrees does a one hour time difference represent?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PendulumClock.jpg"/>
          <p:cNvPicPr>
            <a:picLocks noChangeAspect="1"/>
          </p:cNvPicPr>
          <p:nvPr/>
        </p:nvPicPr>
        <p:blipFill>
          <a:blip r:embed="rId3">
            <a:extLst/>
          </a:blip>
          <a:srcRect l="900" t="144" r="995" b="13406"/>
          <a:stretch>
            <a:fillRect/>
          </a:stretch>
        </p:blipFill>
        <p:spPr>
          <a:xfrm>
            <a:off x="9460992" y="0"/>
            <a:ext cx="3543809" cy="9727392"/>
          </a:xfrm>
          <a:prstGeom prst="rect">
            <a:avLst/>
          </a:prstGeom>
        </p:spPr>
      </p:pic>
      <p:sp>
        <p:nvSpPr>
          <p:cNvPr id="167" name="Shape 167"/>
          <p:cNvSpPr/>
          <p:nvPr>
            <p:ph type="title"/>
          </p:nvPr>
        </p:nvSpPr>
        <p:spPr>
          <a:xfrm>
            <a:off x="1658112" y="1170432"/>
            <a:ext cx="6307328" cy="4112768"/>
          </a:xfrm>
          <a:prstGeom prst="rect">
            <a:avLst/>
          </a:prstGeom>
        </p:spPr>
        <p:txBody>
          <a:bodyPr/>
          <a:lstStyle/>
          <a:p>
            <a:pPr/>
            <a:r>
              <a:t>No Clock</a:t>
            </a:r>
          </a:p>
          <a:p>
            <a:pPr/>
          </a:p>
          <a:p>
            <a:pPr/>
            <a:r>
              <a:t>No Longitude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H3-JohnHarrisonClock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17216" y="-617728"/>
            <a:ext cx="7772401" cy="10978515"/>
          </a:xfrm>
          <a:prstGeom prst="rect">
            <a:avLst/>
          </a:prstGeom>
        </p:spPr>
      </p:pic>
      <p:sp>
        <p:nvSpPr>
          <p:cNvPr id="172" name="Shape 172"/>
          <p:cNvSpPr/>
          <p:nvPr/>
        </p:nvSpPr>
        <p:spPr>
          <a:xfrm>
            <a:off x="16256" y="1300480"/>
            <a:ext cx="2587116" cy="1706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marL="45155" marR="45155" algn="l" defTabSz="1016000">
              <a:defRPr sz="32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t>H3</a:t>
            </a:r>
          </a:p>
          <a:p>
            <a:pPr marL="45155" marR="45155" algn="l" defTabSz="1016000">
              <a:defRPr sz="32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t>John Harrison</a:t>
            </a:r>
          </a:p>
          <a:p>
            <a:pPr marL="45155" marR="45155" algn="l" defTabSz="1016000">
              <a:defRPr sz="32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t>1740-1757</a:t>
            </a:r>
          </a:p>
        </p:txBody>
      </p:sp>
      <p:sp>
        <p:nvSpPr>
          <p:cNvPr id="173" name="Shape 173"/>
          <p:cNvSpPr/>
          <p:nvPr/>
        </p:nvSpPr>
        <p:spPr>
          <a:xfrm>
            <a:off x="178816" y="8176767"/>
            <a:ext cx="2357121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algn="l" defTabSz="650240">
              <a:defRPr sz="1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National Maritime Museum, Greenwich, London, Ministry of Defence Art Collection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H4-1JohnHarrisonClock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741"/>
            <a:ext cx="6863645" cy="8481505"/>
          </a:xfrm>
          <a:prstGeom prst="rect">
            <a:avLst/>
          </a:prstGeom>
        </p:spPr>
      </p:pic>
      <p:pic>
        <p:nvPicPr>
          <p:cNvPr id="176" name="H4-2JohnHarrisonClock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01412" y="0"/>
            <a:ext cx="6503389" cy="8489245"/>
          </a:xfrm>
          <a:prstGeom prst="rect">
            <a:avLst/>
          </a:prstGeom>
        </p:spPr>
      </p:pic>
      <p:sp>
        <p:nvSpPr>
          <p:cNvPr id="177" name="Shape 177"/>
          <p:cNvSpPr/>
          <p:nvPr/>
        </p:nvSpPr>
        <p:spPr>
          <a:xfrm>
            <a:off x="0" y="0"/>
            <a:ext cx="2587116" cy="1706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marL="45155" marR="45155" algn="l" defTabSz="1016000">
              <a:defRPr sz="32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t>H4</a:t>
            </a:r>
          </a:p>
          <a:p>
            <a:pPr marL="45155" marR="45155" algn="l" defTabSz="1016000">
              <a:defRPr sz="32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t>John Harrison</a:t>
            </a:r>
          </a:p>
          <a:p>
            <a:pPr marL="45155" marR="45155" algn="l" defTabSz="1016000">
              <a:defRPr sz="32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t>1755-1759</a:t>
            </a:r>
          </a:p>
        </p:txBody>
      </p:sp>
      <p:sp>
        <p:nvSpPr>
          <p:cNvPr id="178" name="Shape 178"/>
          <p:cNvSpPr/>
          <p:nvPr/>
        </p:nvSpPr>
        <p:spPr>
          <a:xfrm>
            <a:off x="162560" y="8566911"/>
            <a:ext cx="2357121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algn="l" defTabSz="650240">
              <a:defRPr sz="1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National Maritime Museum, Greenwich, London, Ministry of Defence Art Collection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